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98" r:id="rId2"/>
    <p:sldId id="291" r:id="rId3"/>
    <p:sldId id="307" r:id="rId4"/>
    <p:sldId id="292" r:id="rId5"/>
    <p:sldId id="322" r:id="rId6"/>
    <p:sldId id="318" r:id="rId7"/>
    <p:sldId id="308" r:id="rId8"/>
    <p:sldId id="321" r:id="rId9"/>
    <p:sldId id="293" r:id="rId10"/>
    <p:sldId id="294" r:id="rId11"/>
    <p:sldId id="313" r:id="rId12"/>
    <p:sldId id="319" r:id="rId13"/>
    <p:sldId id="325" r:id="rId14"/>
    <p:sldId id="297" r:id="rId15"/>
    <p:sldId id="331" r:id="rId16"/>
    <p:sldId id="330" r:id="rId17"/>
    <p:sldId id="327" r:id="rId18"/>
    <p:sldId id="329" r:id="rId19"/>
    <p:sldId id="311" r:id="rId20"/>
  </p:sldIdLst>
  <p:sldSz cx="9144000" cy="6858000" type="screen4x3"/>
  <p:notesSz cx="6934200" cy="9220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02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7E700AD-61DC-4518-BA75-AACB83CE49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846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1500"/>
            <a:ext cx="5083175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3D4F1F46-0365-4E5B-97BC-ED9535DEF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586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6E44AD-1A39-40E0-B211-1E1F42587D26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79913"/>
            <a:ext cx="5083175" cy="4148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3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1785D2-82DE-4F52-BE62-B9F0E8299B75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371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1785D2-82DE-4F52-BE62-B9F0E8299B75}" type="slidenum">
              <a:rPr kumimoji="0" lang="en-GB" altLang="en-US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kumimoji="0" lang="en-GB" altLang="en-US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39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1785D2-82DE-4F52-BE62-B9F0E8299B75}" type="slidenum">
              <a:rPr kumimoji="0" lang="en-GB" altLang="en-US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kumimoji="0" lang="en-GB" altLang="en-US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358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43AA3B-6651-4232-A655-164763D7BC3E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8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5BEFF4-3CB1-4159-935F-0C048CDBD271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3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7B87E4-2019-4C20-8377-7B1FF441CE04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4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4C8D80-FF1C-4388-B01B-CA68FB051126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7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4C8D80-FF1C-4388-B01B-CA68FB051126}" type="slidenum">
              <a:rPr kumimoji="0" lang="en-GB" altLang="en-US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kumimoji="0" lang="en-GB" altLang="en-US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08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260673-8CFB-4E53-A66C-27F551DB0C4C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873940-7979-4500-9E96-3B32FD33445E}" type="slidenum">
              <a:rPr kumimoji="0" lang="en-GB" altLang="en-US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kumimoji="0" lang="en-GB" altLang="en-US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18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19D552-8D03-4B48-9BF1-8CBD8F37D88A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73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1A16B5-6FF7-4830-A510-FF25381E8ED8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9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5C3E73-14A7-4F12-8C83-66317C4881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313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E8161-4112-4C73-A3D8-D464078287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601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FD98D-CBD7-405E-AEE0-3236960D05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98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E5EDD-A3F7-4D1D-8C7C-408B75D0BB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477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69B90-A8AE-4B5F-9E92-505DB30B5A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76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3E18F-398C-4F52-ACA6-B9C9A70236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337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F1465-D06F-47EA-8DB6-16FA09A94A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510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15D06-7994-4EA9-BC9C-09EB255806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23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0A61E-C899-407A-AD5C-F89F96C160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83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7500C-E6A9-4D72-A96D-B9B4FBFF4F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0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6B51A-FDC3-4C7F-AA53-93F7FB4614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976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67F54-D186-49FD-8BB6-1DF8B1D660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795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19 October 2010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F1E9A5-D576-4342-A84A-5530B7A306F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21 </a:t>
            </a:r>
            <a:r>
              <a:rPr lang="en-US" altLang="en-US" sz="1400" dirty="0" smtClean="0"/>
              <a:t>January </a:t>
            </a:r>
            <a:r>
              <a:rPr lang="en-US" altLang="en-US" sz="1400" dirty="0" smtClean="0"/>
              <a:t>2020</a:t>
            </a:r>
            <a:endParaRPr lang="en-GB" altLang="en-US" sz="14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4C81F8-EC67-4D7E-9188-C60910A50756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42938"/>
            <a:ext cx="7793038" cy="1143000"/>
          </a:xfrm>
        </p:spPr>
        <p:txBody>
          <a:bodyPr/>
          <a:lstStyle/>
          <a:p>
            <a:pPr algn="ctr" eaLnBrk="1" hangingPunct="1"/>
            <a:r>
              <a:rPr lang="en-GB" altLang="en-US" sz="3600" smtClean="0"/>
              <a:t>Introduction to Computer Systems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4864"/>
            <a:ext cx="7772400" cy="3859559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Lecturer: Steve Maybank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>
                <a:hlinkClick r:id="rId3"/>
              </a:rPr>
              <a:t>sjmaybank@dcs.bbk.ac.uk</a:t>
            </a: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Spring </a:t>
            </a:r>
            <a:r>
              <a:rPr lang="en-GB" altLang="en-US" sz="2400" dirty="0" smtClean="0"/>
              <a:t>2020</a:t>
            </a:r>
            <a:endParaRPr lang="en-GB" altLang="en-US" sz="24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Week 2b: </a:t>
            </a:r>
            <a:r>
              <a:rPr lang="en-GB" altLang="en-US" sz="2400" dirty="0" smtClean="0"/>
              <a:t>Storing Integers</a:t>
            </a:r>
            <a:endParaRPr lang="en-GB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48063C0-C104-4A50-BFAE-FEB0057ACDA2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1536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Addition and Subtraction</a:t>
            </a:r>
          </a:p>
        </p:txBody>
      </p:sp>
      <p:sp>
        <p:nvSpPr>
          <p:cNvPr id="15366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554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In the two’s complement system subtraction reduces to addition.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E.g. to evaluate 6-5 in 4 bit two’s complement notation, add the </a:t>
            </a:r>
            <a:r>
              <a:rPr lang="en-GB" altLang="en-US" sz="2400" dirty="0" err="1" smtClean="0"/>
              <a:t>tc</a:t>
            </a:r>
            <a:r>
              <a:rPr lang="en-GB" altLang="en-US" sz="2400" dirty="0" smtClean="0"/>
              <a:t> bit strings for 6 and –5, then take the four rightmost bits.</a:t>
            </a:r>
          </a:p>
        </p:txBody>
      </p:sp>
      <p:sp>
        <p:nvSpPr>
          <p:cNvPr id="15367" name="Text Box 2052"/>
          <p:cNvSpPr txBox="1">
            <a:spLocks noChangeArrowheads="1"/>
          </p:cNvSpPr>
          <p:nvPr/>
        </p:nvSpPr>
        <p:spPr bwMode="auto">
          <a:xfrm>
            <a:off x="3505200" y="4572000"/>
            <a:ext cx="19621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0110       6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1011      -5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 ===      ==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10001       1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978288-9214-4055-A01A-A98FAF1548D0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Explanation</a:t>
            </a:r>
            <a:endParaRPr lang="en-US" alt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543" y="3068960"/>
            <a:ext cx="7772400" cy="25202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TC(6</a:t>
            </a:r>
            <a:r>
              <a:rPr lang="en-GB" altLang="en-US" sz="2400" dirty="0"/>
              <a:t>)</a:t>
            </a:r>
            <a:r>
              <a:rPr lang="en-GB" altLang="en-US" sz="2400" dirty="0" smtClean="0"/>
              <a:t>  = rightmost four bits of Binary(2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+6</a:t>
            </a:r>
            <a:r>
              <a:rPr lang="en-GB" altLang="en-US" sz="2400" dirty="0"/>
              <a:t>)</a:t>
            </a: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TC</a:t>
            </a:r>
            <a:r>
              <a:rPr lang="en-GB" altLang="en-US" sz="2400" dirty="0"/>
              <a:t>(</a:t>
            </a:r>
            <a:r>
              <a:rPr lang="en-GB" altLang="en-US" sz="2400" dirty="0" smtClean="0"/>
              <a:t>-5</a:t>
            </a:r>
            <a:r>
              <a:rPr lang="en-GB" altLang="en-US" sz="2400" dirty="0"/>
              <a:t>)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=</a:t>
            </a:r>
            <a:r>
              <a:rPr lang="en-GB" altLang="en-US" sz="2400" dirty="0" smtClean="0"/>
              <a:t> rightmost four bits of Binary(2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-5)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Binary</a:t>
            </a:r>
            <a:r>
              <a:rPr lang="en-GB" altLang="en-US" sz="2400" dirty="0"/>
              <a:t>(</a:t>
            </a:r>
            <a:r>
              <a:rPr lang="en-GB" altLang="en-US" sz="2400" dirty="0" smtClean="0"/>
              <a:t>(2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+6)+(2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-5))= Binary(2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+2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 +1).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>
              <a:lnSpc>
                <a:spcPct val="8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The right most four bits of Binary(2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+2</a:t>
            </a:r>
            <a:r>
              <a:rPr lang="en-GB" altLang="en-US" sz="2400" baseline="30000" dirty="0" smtClean="0"/>
              <a:t>4</a:t>
            </a:r>
            <a:r>
              <a:rPr lang="en-GB" altLang="en-US" sz="2400" dirty="0" smtClean="0"/>
              <a:t> +1) form the bit string for TC(1).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Why Use Two’s Complement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43608" y="2924944"/>
            <a:ext cx="7772400" cy="2779439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Addition and subtraction require one circuit for addition and one circuit for negation.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This is more efficient than having a circuit for addition and a circuit for subtraction.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7D01EA-7D2F-44CF-8FE4-E9B141041A09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604" y="2564904"/>
            <a:ext cx="7772400" cy="3283495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Let s, t be bit strings. The concatenation of s and t is s||t, e.g.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GB" sz="2400" dirty="0" smtClean="0"/>
              <a:t>110||001 = 110001</a:t>
            </a:r>
          </a:p>
          <a:p>
            <a:pPr marL="0" indent="0">
              <a:buSzPct val="120000"/>
              <a:buNone/>
            </a:pPr>
            <a:endParaRPr lang="en-GB" sz="2400" dirty="0" smtClean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 smtClean="0"/>
              <a:t>Let s be a bit string. Then complement(s) is the bit string obtained by reversing the bits of s, e.g.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GB" sz="2400" dirty="0" smtClean="0"/>
              <a:t>complement(110) = 001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00"/>
                </a:solidFill>
              </a:rPr>
              <a:t>Birkbeck College, U. London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9B90-A8AE-4B5F-9E92-505DB30B5A1A}" type="slidenum">
              <a:rPr lang="en-GB" altLang="en-US">
                <a:solidFill>
                  <a:srgbClr val="000000"/>
                </a:solidFill>
              </a:rPr>
              <a:pPr/>
              <a:t>13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18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CEEFFD-CF01-4332-A2A1-D8BC50E1DE78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smtClean="0"/>
              <a:t>Two’s Complement Notation for m and -m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420889"/>
            <a:ext cx="7772400" cy="3384376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Let TC(m</a:t>
            </a:r>
            <a:r>
              <a:rPr lang="en-GB" altLang="en-US" sz="2400" dirty="0"/>
              <a:t>)</a:t>
            </a:r>
            <a:r>
              <a:rPr lang="en-GB" altLang="en-US" sz="2400" dirty="0" smtClean="0"/>
              <a:t> = s || 1 || t, where t is a string of zeros</a:t>
            </a:r>
            <a:endParaRPr lang="en-GB" altLang="en-US" sz="2400" dirty="0"/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TC</a:t>
            </a:r>
            <a:r>
              <a:rPr lang="en-GB" altLang="en-US" sz="2400" dirty="0"/>
              <a:t>(</a:t>
            </a:r>
            <a:r>
              <a:rPr lang="en-GB" altLang="en-US" sz="2400" dirty="0" smtClean="0"/>
              <a:t>-m</a:t>
            </a:r>
            <a:r>
              <a:rPr lang="en-GB" altLang="en-US" sz="2400" dirty="0"/>
              <a:t>)</a:t>
            </a:r>
            <a:r>
              <a:rPr lang="en-GB" altLang="en-US" sz="2400" dirty="0" smtClean="0"/>
              <a:t> = complement[s]||1||t.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Examples: n = 4,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TC(3) = 0011, TC(-3</a:t>
            </a:r>
            <a:r>
              <a:rPr lang="en-GB" altLang="en-US" sz="2400" dirty="0"/>
              <a:t>)</a:t>
            </a:r>
            <a:r>
              <a:rPr lang="en-GB" altLang="en-US" sz="2400" dirty="0" smtClean="0"/>
              <a:t> = 1101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		TC(-1</a:t>
            </a:r>
            <a:r>
              <a:rPr lang="en-GB" altLang="en-US" sz="2400" dirty="0"/>
              <a:t>)</a:t>
            </a:r>
            <a:r>
              <a:rPr lang="en-GB" altLang="en-US" sz="2400" dirty="0" smtClean="0"/>
              <a:t> = 1111, TC(1) = 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Brookshear, Section 1.6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CEEFFD-CF01-4332-A2A1-D8BC50E1DE78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TC(m) and </a:t>
            </a:r>
            <a:r>
              <a:rPr lang="en-GB" altLang="en-US" dirty="0" smtClean="0"/>
              <a:t>TC</a:t>
            </a:r>
            <a:r>
              <a:rPr lang="en-GB" altLang="en-US" dirty="0" smtClean="0"/>
              <a:t>(-m)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3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40272" y="2924944"/>
                <a:ext cx="7920880" cy="2808312"/>
              </a:xfrm>
            </p:spPr>
            <p:txBody>
              <a:bodyPr/>
              <a:lstStyle/>
              <a:p>
                <a:pPr eaLnBrk="1" hangingPunct="1"/>
                <a:r>
                  <a:rPr lang="en-GB" altLang="en-US" sz="2400" dirty="0" smtClean="0"/>
                  <a:t>TC(m</a:t>
                </a:r>
                <a:r>
                  <a:rPr lang="en-GB" altLang="en-US" sz="2400" dirty="0"/>
                  <a:t>)</a:t>
                </a:r>
                <a:r>
                  <a:rPr lang="en-GB" altLang="en-US" sz="2400" dirty="0" smtClean="0"/>
                  <a:t> = </a:t>
                </a:r>
                <a:r>
                  <a:rPr lang="en-GB" altLang="en-US" sz="2400" dirty="0" smtClean="0"/>
                  <a:t>rightmost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 smtClean="0"/>
                  <a:t> bits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altLang="en-US" sz="2400" dirty="0" smtClean="0"/>
              </a:p>
              <a:p>
                <a:pPr eaLnBrk="1" hangingPunct="1"/>
                <a:r>
                  <a:rPr lang="en-GB" altLang="en-US" sz="2400" dirty="0" smtClean="0"/>
                  <a:t>TC(-m) = rightmost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 smtClean="0"/>
                  <a:t> bits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altLang="en-US" sz="2400" dirty="0" smtClean="0"/>
              </a:p>
              <a:p>
                <a:pPr eaLnBrk="1" hangingPunct="1"/>
                <a:r>
                  <a:rPr lang="en-GB" altLang="en-US" sz="2400" dirty="0" smtClean="0"/>
                  <a:t>TC(m)+TC(-m) = rightmost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 smtClean="0"/>
                  <a:t> bits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altLang="en-US" sz="2400" dirty="0" smtClean="0"/>
              </a:p>
              <a:p>
                <a:pPr eaLnBrk="1" hangingPunct="1"/>
                <a:endParaRPr lang="en-GB" altLang="en-US" sz="2400" dirty="0" smtClean="0"/>
              </a:p>
              <a:p>
                <a:pPr eaLnBrk="1" hangingPunct="1"/>
                <a:r>
                  <a:rPr lang="en-GB" altLang="en-US" sz="2400" dirty="0" smtClean="0"/>
                  <a:t>Therefore</a:t>
                </a:r>
                <a:endParaRPr lang="en-GB" altLang="en-US" sz="2400" dirty="0" smtClean="0"/>
              </a:p>
              <a:p>
                <a:pPr eaLnBrk="1" hangingPunct="1"/>
                <a:r>
                  <a:rPr lang="en-GB" altLang="en-US" sz="2400" dirty="0" smtClean="0"/>
                  <a:t>TC(m)+TC(-m) = 0 =TC(0) = TC(m-m)</a:t>
                </a:r>
                <a:endParaRPr lang="en-GB" altLang="en-US" sz="2400" dirty="0" smtClean="0"/>
              </a:p>
            </p:txBody>
          </p:sp>
        </mc:Choice>
        <mc:Fallback>
          <p:sp>
            <p:nvSpPr>
              <p:cNvPr id="1843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40272" y="2924944"/>
                <a:ext cx="7920880" cy="2808312"/>
              </a:xfrm>
              <a:blipFill>
                <a:blip r:embed="rId3"/>
                <a:stretch>
                  <a:fillRect l="-154" t="-1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60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Brookshear, Section 1.6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CEEFFD-CF01-4332-A2A1-D8BC50E1DE78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Expression </a:t>
            </a:r>
            <a:r>
              <a:rPr lang="en-GB" altLang="en-US" dirty="0" smtClean="0"/>
              <a:t>for TC(-m)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292152"/>
            <a:ext cx="7772400" cy="4032448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Let TC(m</a:t>
            </a:r>
            <a:r>
              <a:rPr lang="en-GB" altLang="en-US" sz="2400" dirty="0"/>
              <a:t>)</a:t>
            </a:r>
            <a:r>
              <a:rPr lang="en-GB" altLang="en-US" sz="2400" dirty="0" smtClean="0"/>
              <a:t> = s || 1 || t, where t is a string of zeros.</a:t>
            </a:r>
          </a:p>
          <a:p>
            <a:pPr eaLnBrk="1" hangingPunct="1"/>
            <a:r>
              <a:rPr lang="en-GB" altLang="en-US" sz="2400" dirty="0" smtClean="0"/>
              <a:t>To prove TC(-m) = complement(s)||1||</a:t>
            </a:r>
            <a:r>
              <a:rPr lang="en-GB" altLang="en-US" sz="2400" dirty="0" smtClean="0"/>
              <a:t>t,</a:t>
            </a:r>
            <a:r>
              <a:rPr lang="en-GB" altLang="en-US" sz="2400" dirty="0" smtClean="0"/>
              <a:t> show that</a:t>
            </a:r>
            <a:endParaRPr lang="en-GB" altLang="en-US" sz="2400" dirty="0" smtClean="0"/>
          </a:p>
          <a:p>
            <a:pPr marL="0" indent="0" eaLnBrk="1" hangingPunct="1">
              <a:buNone/>
            </a:pPr>
            <a:r>
              <a:rPr lang="en-GB" altLang="en-US" sz="2400" dirty="0"/>
              <a:t>	</a:t>
            </a:r>
            <a:r>
              <a:rPr lang="en-GB" altLang="en-US" sz="2400" dirty="0" smtClean="0"/>
              <a:t>s||1||t + complement(s)||1||</a:t>
            </a:r>
            <a:r>
              <a:rPr lang="en-GB" altLang="en-US" sz="2400" dirty="0" smtClean="0"/>
              <a:t>t = 0</a:t>
            </a:r>
            <a:endParaRPr lang="en-GB" altLang="en-US" sz="2400" dirty="0" smtClean="0"/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err="1" smtClean="0"/>
              <a:t>t+t</a:t>
            </a:r>
            <a:r>
              <a:rPr lang="en-GB" altLang="en-US" sz="2400" dirty="0" smtClean="0"/>
              <a:t> = t = string of zeros</a:t>
            </a:r>
          </a:p>
          <a:p>
            <a:pPr eaLnBrk="1" hangingPunct="1"/>
            <a:r>
              <a:rPr lang="en-GB" altLang="en-US" sz="2400" dirty="0" smtClean="0"/>
              <a:t>1+1 = 0+carry</a:t>
            </a:r>
          </a:p>
          <a:p>
            <a:pPr eaLnBrk="1" hangingPunct="1"/>
            <a:r>
              <a:rPr lang="en-GB" altLang="en-US" sz="2400" dirty="0" err="1"/>
              <a:t>s</a:t>
            </a:r>
            <a:r>
              <a:rPr lang="en-GB" altLang="en-US" sz="2400" dirty="0" err="1" smtClean="0"/>
              <a:t>+complement</a:t>
            </a:r>
            <a:r>
              <a:rPr lang="en-GB" altLang="en-US" sz="2400" dirty="0" smtClean="0"/>
              <a:t>(s) = string of ones</a:t>
            </a:r>
          </a:p>
          <a:p>
            <a:pPr eaLnBrk="1" hangingPunct="1"/>
            <a:r>
              <a:rPr lang="en-GB" altLang="en-US" sz="2400" dirty="0" err="1"/>
              <a:t>c</a:t>
            </a:r>
            <a:r>
              <a:rPr lang="en-GB" altLang="en-US" sz="2400" dirty="0" err="1" smtClean="0"/>
              <a:t>arry+string</a:t>
            </a:r>
            <a:r>
              <a:rPr lang="en-GB" altLang="en-US" sz="2400" dirty="0" smtClean="0"/>
              <a:t> of ones = 10…0</a:t>
            </a:r>
          </a:p>
          <a:p>
            <a:pPr eaLnBrk="1" hangingPunct="1"/>
            <a:r>
              <a:rPr lang="en-GB" altLang="en-US" sz="2400" dirty="0" smtClean="0"/>
              <a:t>The rightmost n bits are all zero.</a:t>
            </a:r>
          </a:p>
        </p:txBody>
      </p:sp>
    </p:spTree>
    <p:extLst>
      <p:ext uri="{BB962C8B-B14F-4D97-AF65-F5344CB8AC3E}">
        <p14:creationId xmlns:p14="http://schemas.microsoft.com/office/powerpoint/2010/main" val="25153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Alternative Expression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3"/>
            <a:ext cx="8348464" cy="3024336"/>
          </a:xfrm>
        </p:spPr>
        <p:txBody>
          <a:bodyPr/>
          <a:lstStyle/>
          <a:p>
            <a:r>
              <a:rPr lang="en-GB" sz="2400" dirty="0" smtClean="0"/>
              <a:t>TC(-m) = complement(TC(m))+1</a:t>
            </a:r>
          </a:p>
          <a:p>
            <a:endParaRPr lang="en-GB" sz="2400" dirty="0" smtClean="0"/>
          </a:p>
          <a:p>
            <a:r>
              <a:rPr lang="en-GB" sz="2400" dirty="0" smtClean="0"/>
              <a:t>Proof: let r be a string of 1s with the same length as t. Then</a:t>
            </a:r>
          </a:p>
          <a:p>
            <a:pPr marL="0" indent="0">
              <a:buNone/>
            </a:pPr>
            <a:r>
              <a:rPr lang="en-GB" sz="2400" dirty="0" smtClean="0"/>
              <a:t>	complement(s||1||t)+1=(complement(s)||0||r)+1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= complement(s)||1||t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9B90-A8AE-4B5F-9E92-505DB30B5A1A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1054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Two’s Complement and Subtraction</a:t>
            </a:r>
            <a:endParaRPr lang="en-GB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Birkbeck College, U. London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9B90-A8AE-4B5F-9E92-505DB30B5A1A}" type="slidenum">
              <a:rPr lang="en-GB" altLang="en-US" smtClean="0"/>
              <a:pPr/>
              <a:t>18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49133" y="2242075"/>
                <a:ext cx="605011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TC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TC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133" y="2242075"/>
                <a:ext cx="6050118" cy="1200329"/>
              </a:xfrm>
              <a:prstGeom prst="rect">
                <a:avLst/>
              </a:prstGeom>
              <a:blipFill rotWithShape="0">
                <a:blip r:embed="rId2"/>
                <a:stretch>
                  <a:fillRect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26627" y="4202520"/>
            <a:ext cx="65479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Subtraction can be carried out using addition</a:t>
            </a:r>
          </a:p>
          <a:p>
            <a:r>
              <a:rPr lang="en-GB" dirty="0"/>
              <a:t>a</a:t>
            </a:r>
            <a:r>
              <a:rPr lang="en-GB" dirty="0" smtClean="0"/>
              <a:t>nd the two’s complement notation TC. This</a:t>
            </a:r>
          </a:p>
          <a:p>
            <a:r>
              <a:rPr lang="en-GB" dirty="0"/>
              <a:t>r</a:t>
            </a:r>
            <a:r>
              <a:rPr lang="en-GB" dirty="0" smtClean="0"/>
              <a:t>educes the complexity of the circuits required</a:t>
            </a:r>
          </a:p>
          <a:p>
            <a:r>
              <a:rPr lang="en-GB" dirty="0"/>
              <a:t>f</a:t>
            </a:r>
            <a:r>
              <a:rPr lang="en-GB" dirty="0" smtClean="0"/>
              <a:t>or arithmetic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75875" y="3540005"/>
            <a:ext cx="5249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(correct for the rightmost n bits only)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653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32E5E7D-B5DB-4F1C-990E-CA8688A83969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</a:t>
            </a:r>
            <a:endParaRPr lang="en-US" alt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3140968"/>
            <a:ext cx="7772400" cy="1224334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Find the 5 bit two’s complement representations for the decimal integers 5 and -5.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5C7D534-E7C8-4540-8774-3282E4BBC6FD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600" smtClean="0"/>
              <a:t>Representations of Negative Integers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564904"/>
            <a:ext cx="7772400" cy="309617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Put a minus sign in front of the representation for a positive integer.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Excess notation.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smtClean="0"/>
              <a:t>Two’s Complement notation –  the most popular representation for integers in computers.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1FA7D4-82AF-428B-96C1-CD13FE73C499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Excess Notation</a:t>
            </a:r>
            <a:endParaRPr lang="en-US" altLang="en-US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Problem: represent a set of positive and negative integers using bit strings with a fixed length n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Represent 0 by 10…0 (n bits)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Represent positive numbers by counting up from 10…0 in standard binary notation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Represent negative integers by counting down from 10…0 in standard binary notation.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8A78A15-5EAF-4C07-B47D-B05E80894B1B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Three Bit Excess Notation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3573463"/>
            <a:ext cx="954087" cy="5794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n=3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859338" y="2133600"/>
            <a:ext cx="237648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111      3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110      2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101      1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100      0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011    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010     -2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001     -3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000     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Brookshear, Section 1.6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8A78A15-5EAF-4C07-B47D-B05E80894B1B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dirty="0" smtClean="0"/>
              <a:t>Alternative Name: Excess Four Notation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292" y="2809231"/>
            <a:ext cx="4501764" cy="198792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b</a:t>
            </a:r>
            <a:r>
              <a:rPr lang="en-GB" altLang="en-US" sz="2400" dirty="0" smtClean="0"/>
              <a:t>it string = Binary(number+4)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e.g.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110 = Binary(2+4)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 smtClean="0"/>
              <a:t>011 = Binary(-1+4)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5940152" y="2170906"/>
            <a:ext cx="237648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111      3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110      2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101      1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100      0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011    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010     -2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001     -3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</a:rPr>
              <a:t>000     -4</a:t>
            </a:r>
          </a:p>
        </p:txBody>
      </p:sp>
    </p:spTree>
    <p:extLst>
      <p:ext uri="{BB962C8B-B14F-4D97-AF65-F5344CB8AC3E}">
        <p14:creationId xmlns:p14="http://schemas.microsoft.com/office/powerpoint/2010/main" val="235004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2996952"/>
            <a:ext cx="7772400" cy="2131367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Find the 6 bit excess notation for the decimal numbers 7 and -6.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Which decimal number has the 5 bit excess notation 10101?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E81EBB-A935-439E-9365-64393B4AEC7D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Birkbeck College, U. London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0A18009-07D1-41FE-BE8C-316455567B0F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Two’s Complement Notation</a:t>
            </a:r>
            <a:endParaRPr lang="en-US" alt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123132" y="2276872"/>
                <a:ext cx="7772400" cy="3528392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2400" dirty="0" smtClean="0"/>
                  <a:t> bit two’s complement notation for integers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altLang="en-US" sz="2400" dirty="0" smtClean="0"/>
                  <a:t> in the range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en-GB" altLang="en-US" sz="2400" dirty="0" smtClean="0"/>
              </a:p>
              <a:p>
                <a:pPr eaLnBrk="1" hangingPunct="1"/>
                <a:endParaRPr lang="en-GB" altLang="en-US" sz="2400" dirty="0" smtClean="0"/>
              </a:p>
              <a:p>
                <a:pPr eaLnBrk="1" hangingPunct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TC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rightmost</m:t>
                    </m:r>
                    <m:r>
                      <m:rPr>
                        <m:nor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bits</m:t>
                    </m:r>
                    <m:r>
                      <m:rPr>
                        <m:nor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GB" alt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2400" dirty="0" smtClean="0"/>
              </a:p>
              <a:p>
                <a:pPr eaLnBrk="1" hangingPunct="1"/>
                <a:endParaRPr lang="en-GB" altLang="en-US" sz="2400" dirty="0" smtClean="0"/>
              </a:p>
              <a:p>
                <a:pPr eaLnBrk="1" hangingPunct="1"/>
                <a:r>
                  <a:rPr lang="en-GB" altLang="en-US" sz="2400" dirty="0" err="1" smtClean="0"/>
                  <a:t>Eg</a:t>
                </a:r>
                <a:r>
                  <a:rPr lang="en-GB" altLang="en-US" sz="2400" dirty="0" smtClean="0"/>
                  <a:t>.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=4,  −8≤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≤7</m:t>
                    </m:r>
                  </m:oMath>
                </a14:m>
                <a:endParaRPr lang="en-GB" altLang="en-US" sz="2400" dirty="0" smtClean="0"/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TC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(3) = 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rightmost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bits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+3=0011</m:t>
                      </m:r>
                    </m:oMath>
                  </m:oMathPara>
                </a14:m>
                <a:endParaRPr lang="en-GB" altLang="en-US" sz="2400" dirty="0" smtClean="0"/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TC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(−1) = 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rightmost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bits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−1=1111</m:t>
                      </m:r>
                    </m:oMath>
                  </m:oMathPara>
                </a14:m>
                <a:endParaRPr lang="en-GB" altLang="en-US" sz="2400" dirty="0" smtClean="0"/>
              </a:p>
              <a:p>
                <a:pPr eaLnBrk="1" hangingPunct="1"/>
                <a:endParaRPr lang="en-GB" altLang="en-US" sz="2400" dirty="0" smtClean="0"/>
              </a:p>
              <a:p>
                <a:pPr eaLnBrk="1" hangingPunct="1"/>
                <a:endParaRPr lang="en-GB" altLang="en-US" sz="2800" dirty="0" smtClean="0"/>
              </a:p>
              <a:p>
                <a:pPr eaLnBrk="1" hangingPunct="1"/>
                <a:endParaRPr lang="en-US" altLang="en-US" sz="2800" dirty="0" smtClean="0"/>
              </a:p>
            </p:txBody>
          </p:sp>
        </mc:Choice>
        <mc:Fallback xmlns="">
          <p:sp>
            <p:nvSpPr>
              <p:cNvPr id="1229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23132" y="2276872"/>
                <a:ext cx="7772400" cy="3528392"/>
              </a:xfrm>
              <a:blipFill rotWithShape="0">
                <a:blip r:embed="rId3"/>
                <a:stretch>
                  <a:fillRect l="-157" t="-1557" r="-7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>
                <a:solidFill>
                  <a:srgbClr val="000000"/>
                </a:solidFill>
              </a:rPr>
              <a:t>Birkbeck College, U. London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0FEEB1E-54E0-45CB-A30B-893AC65C8375}" type="slidenum">
              <a:rPr lang="en-GB" altLang="en-US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 smtClean="0"/>
              <a:t>More Examples</a:t>
            </a:r>
            <a:endParaRPr lang="en-US" altLang="en-US" dirty="0" smtClean="0"/>
          </a:p>
        </p:txBody>
      </p:sp>
      <p:graphicFrame>
        <p:nvGraphicFramePr>
          <p:cNvPr id="13318" name="Content Placeholder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568909"/>
              </p:ext>
            </p:extLst>
          </p:nvPr>
        </p:nvGraphicFramePr>
        <p:xfrm>
          <a:off x="1331913" y="2060575"/>
          <a:ext cx="6264275" cy="426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4" imgW="2984400" imgH="2031840" progId="Equation.3">
                  <p:embed/>
                </p:oleObj>
              </mc:Choice>
              <mc:Fallback>
                <p:oleObj name="Equation" r:id="rId4" imgW="2984400" imgH="2031840" progId="Equation.3">
                  <p:embed/>
                  <p:pic>
                    <p:nvPicPr>
                      <p:cNvPr id="0" name="Content Placeholder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60575"/>
                        <a:ext cx="6264275" cy="426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smtClean="0"/>
              <a:t>Brookshear, Section 1.6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830D1E3-DD1D-4D63-9236-C58B40C86978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434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smtClean="0"/>
              <a:t>Example of Two’s Complement Notation</a:t>
            </a:r>
          </a:p>
        </p:txBody>
      </p:sp>
      <p:sp>
        <p:nvSpPr>
          <p:cNvPr id="14342" name="Text Box 1027"/>
          <p:cNvSpPr txBox="1">
            <a:spLocks noChangeArrowheads="1"/>
          </p:cNvSpPr>
          <p:nvPr/>
        </p:nvSpPr>
        <p:spPr bwMode="auto">
          <a:xfrm>
            <a:off x="2268538" y="2060575"/>
            <a:ext cx="1398587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0111    7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0110    6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0101    5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0100    4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0011    3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0010    2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0001    1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0000    0</a:t>
            </a:r>
          </a:p>
        </p:txBody>
      </p:sp>
      <p:sp>
        <p:nvSpPr>
          <p:cNvPr id="14343" name="Text Box 1028"/>
          <p:cNvSpPr txBox="1">
            <a:spLocks noChangeArrowheads="1"/>
          </p:cNvSpPr>
          <p:nvPr/>
        </p:nvSpPr>
        <p:spPr bwMode="auto">
          <a:xfrm>
            <a:off x="5364163" y="2060575"/>
            <a:ext cx="1509712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1111    -1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1110    -2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1101    -3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1100    -4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1011    -5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1010    -6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1001    -7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1000    -8</a:t>
            </a:r>
          </a:p>
        </p:txBody>
      </p:sp>
      <p:sp>
        <p:nvSpPr>
          <p:cNvPr id="14344" name="Text Box 1030"/>
          <p:cNvSpPr txBox="1">
            <a:spLocks noChangeArrowheads="1"/>
          </p:cNvSpPr>
          <p:nvPr/>
        </p:nvSpPr>
        <p:spPr bwMode="auto">
          <a:xfrm>
            <a:off x="2771775" y="5229225"/>
            <a:ext cx="4937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n=4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The left most bit indicates the 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1765</TotalTime>
  <Words>739</Words>
  <Application>Microsoft Office PowerPoint</Application>
  <PresentationFormat>On-screen Show (4:3)</PresentationFormat>
  <Paragraphs>211</Paragraphs>
  <Slides>19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Cambria Math</vt:lpstr>
      <vt:lpstr>Tahoma</vt:lpstr>
      <vt:lpstr>Wingdings</vt:lpstr>
      <vt:lpstr>Blends</vt:lpstr>
      <vt:lpstr>Equation</vt:lpstr>
      <vt:lpstr>Introduction to Computer Systems</vt:lpstr>
      <vt:lpstr>Representations of Negative Integers</vt:lpstr>
      <vt:lpstr>Excess Notation</vt:lpstr>
      <vt:lpstr>Three Bit Excess Notation</vt:lpstr>
      <vt:lpstr>Alternative Name: Excess Four Notation</vt:lpstr>
      <vt:lpstr>Examples</vt:lpstr>
      <vt:lpstr>Two’s Complement Notation</vt:lpstr>
      <vt:lpstr>More Examples</vt:lpstr>
      <vt:lpstr>Example of Two’s Complement Notation</vt:lpstr>
      <vt:lpstr>Addition and Subtraction</vt:lpstr>
      <vt:lpstr>Explanation</vt:lpstr>
      <vt:lpstr>Why Use Two’s Complement</vt:lpstr>
      <vt:lpstr>Notation</vt:lpstr>
      <vt:lpstr>Two’s Complement Notation for m and -m</vt:lpstr>
      <vt:lpstr>TC(m) and TC(-m)</vt:lpstr>
      <vt:lpstr>Expression for TC(-m)</vt:lpstr>
      <vt:lpstr>Alternative Expression</vt:lpstr>
      <vt:lpstr>Two’s Complement and Subtraction</vt:lpstr>
      <vt:lpstr>Example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85</cp:revision>
  <cp:lastPrinted>2014-10-09T13:31:08Z</cp:lastPrinted>
  <dcterms:created xsi:type="dcterms:W3CDTF">2004-01-12T10:17:52Z</dcterms:created>
  <dcterms:modified xsi:type="dcterms:W3CDTF">2020-01-03T15:58:46Z</dcterms:modified>
</cp:coreProperties>
</file>